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Date Placeholder 2"/>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11/15/2021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4212" y="1756064"/>
            <a:ext cx="8001000" cy="1901536"/>
          </a:xfrm>
        </p:spPr>
        <p:txBody>
          <a:bodyPr/>
          <a:lstStyle/>
          <a:p>
            <a:r>
              <a:rPr lang="en-US" dirty="0">
                <a:latin typeface="Arial Rounded MT Bold" panose="020F0704030504030204" pitchFamily="34" charset="0"/>
                <a:cs typeface="Times New Roman" panose="02020603050405020304" pitchFamily="18" charset="0"/>
              </a:rPr>
              <a:t>The place I would like to visit</a:t>
            </a:r>
            <a:endParaRPr lang="ru-RU" dirty="0">
              <a:latin typeface="Times New Roman" panose="02020603050405020304" pitchFamily="18" charset="0"/>
              <a:cs typeface="Times New Roman" panose="02020603050405020304" pitchFamily="18" charset="0"/>
            </a:endParaRPr>
          </a:p>
        </p:txBody>
      </p:sp>
      <p:sp>
        <p:nvSpPr>
          <p:cNvPr id="3" name="Подзаголовок 2"/>
          <p:cNvSpPr>
            <a:spLocks noGrp="1"/>
          </p:cNvSpPr>
          <p:nvPr>
            <p:ph type="subTitle" idx="1"/>
          </p:nvPr>
        </p:nvSpPr>
        <p:spPr>
          <a:xfrm>
            <a:off x="684212" y="4333009"/>
            <a:ext cx="3628015" cy="1018309"/>
          </a:xfrm>
        </p:spPr>
        <p:txBody>
          <a:bodyPr/>
          <a:lstStyle/>
          <a:p>
            <a:r>
              <a:rPr lang="en-US" dirty="0">
                <a:solidFill>
                  <a:schemeClr val="accent1">
                    <a:lumMod val="50000"/>
                  </a:schemeClr>
                </a:solidFill>
                <a:latin typeface="Arial Rounded MT Bold" panose="020F0704030504030204" pitchFamily="34" charset="0"/>
              </a:rPr>
              <a:t>Author: </a:t>
            </a:r>
            <a:r>
              <a:rPr lang="en-US" dirty="0" err="1">
                <a:solidFill>
                  <a:schemeClr val="accent1">
                    <a:lumMod val="50000"/>
                  </a:schemeClr>
                </a:solidFill>
                <a:latin typeface="Arial Rounded MT Bold" panose="020F0704030504030204" pitchFamily="34" charset="0"/>
              </a:rPr>
              <a:t>Kirichenko</a:t>
            </a:r>
            <a:r>
              <a:rPr lang="en-US" dirty="0">
                <a:solidFill>
                  <a:schemeClr val="accent1">
                    <a:lumMod val="50000"/>
                  </a:schemeClr>
                </a:solidFill>
                <a:latin typeface="Arial Rounded MT Bold" panose="020F0704030504030204" pitchFamily="34" charset="0"/>
              </a:rPr>
              <a:t> </a:t>
            </a:r>
            <a:r>
              <a:rPr lang="en-US" dirty="0" smtClean="0">
                <a:solidFill>
                  <a:schemeClr val="accent1">
                    <a:lumMod val="50000"/>
                  </a:schemeClr>
                </a:solidFill>
                <a:latin typeface="Arial Rounded MT Bold" panose="020F0704030504030204" pitchFamily="34" charset="0"/>
              </a:rPr>
              <a:t>Daria</a:t>
            </a:r>
            <a:endParaRPr lang="ru-RU" dirty="0" smtClean="0">
              <a:solidFill>
                <a:schemeClr val="accent1">
                  <a:lumMod val="50000"/>
                </a:schemeClr>
              </a:solidFill>
            </a:endParaRPr>
          </a:p>
          <a:p>
            <a:r>
              <a:rPr lang="ru-RU" dirty="0">
                <a:solidFill>
                  <a:schemeClr val="accent1">
                    <a:lumMod val="50000"/>
                  </a:schemeClr>
                </a:solidFill>
              </a:rPr>
              <a:t> </a:t>
            </a:r>
            <a:r>
              <a:rPr lang="ru-RU" dirty="0" smtClean="0">
                <a:solidFill>
                  <a:schemeClr val="accent1">
                    <a:lumMod val="50000"/>
                  </a:schemeClr>
                </a:solidFill>
              </a:rPr>
              <a:t>            Б</a:t>
            </a:r>
            <a:r>
              <a:rPr lang="en-US" dirty="0" smtClean="0">
                <a:solidFill>
                  <a:schemeClr val="accent1">
                    <a:lumMod val="50000"/>
                  </a:schemeClr>
                </a:solidFill>
                <a:latin typeface="Arial Rounded MT Bold" panose="020F0704030504030204" pitchFamily="34" charset="0"/>
              </a:rPr>
              <a:t>03 </a:t>
            </a:r>
            <a:r>
              <a:rPr lang="en-US" dirty="0">
                <a:solidFill>
                  <a:schemeClr val="accent1">
                    <a:lumMod val="50000"/>
                  </a:schemeClr>
                </a:solidFill>
                <a:latin typeface="Arial Rounded MT Bold" panose="020F0704030504030204" pitchFamily="34" charset="0"/>
              </a:rPr>
              <a:t>- 104</a:t>
            </a:r>
            <a:endParaRPr lang="ru-RU" dirty="0">
              <a:solidFill>
                <a:schemeClr val="accent1">
                  <a:lumMod val="50000"/>
                </a:schemeClr>
              </a:solidFill>
            </a:endParaRPr>
          </a:p>
        </p:txBody>
      </p:sp>
    </p:spTree>
    <p:extLst>
      <p:ext uri="{BB962C8B-B14F-4D97-AF65-F5344CB8AC3E}">
        <p14:creationId xmlns:p14="http://schemas.microsoft.com/office/powerpoint/2010/main" val="1329156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50465" y="850514"/>
            <a:ext cx="3274725" cy="1071805"/>
          </a:xfrm>
        </p:spPr>
        <p:txBody>
          <a:bodyPr>
            <a:normAutofit/>
          </a:bodyPr>
          <a:lstStyle/>
          <a:p>
            <a:r>
              <a:rPr lang="ru-RU" sz="4000" dirty="0" err="1"/>
              <a:t>Contents</a:t>
            </a:r>
            <a:endParaRPr lang="ru-RU" sz="4000" dirty="0"/>
          </a:p>
        </p:txBody>
      </p:sp>
      <p:sp>
        <p:nvSpPr>
          <p:cNvPr id="3" name="Объект 2"/>
          <p:cNvSpPr>
            <a:spLocks noGrp="1"/>
          </p:cNvSpPr>
          <p:nvPr>
            <p:ph idx="1"/>
          </p:nvPr>
        </p:nvSpPr>
        <p:spPr>
          <a:xfrm>
            <a:off x="767339" y="2265217"/>
            <a:ext cx="3939743" cy="3241194"/>
          </a:xfrm>
        </p:spPr>
        <p:txBody>
          <a:bodyPr/>
          <a:lstStyle/>
          <a:p>
            <a:r>
              <a:rPr lang="en-US" dirty="0">
                <a:solidFill>
                  <a:schemeClr val="accent1">
                    <a:lumMod val="50000"/>
                  </a:schemeClr>
                </a:solidFill>
              </a:rPr>
              <a:t>T</a:t>
            </a:r>
            <a:r>
              <a:rPr lang="en-US" dirty="0" smtClean="0">
                <a:solidFill>
                  <a:schemeClr val="accent1">
                    <a:lumMod val="50000"/>
                  </a:schemeClr>
                </a:solidFill>
              </a:rPr>
              <a:t>he </a:t>
            </a:r>
            <a:r>
              <a:rPr lang="en-US" dirty="0">
                <a:solidFill>
                  <a:schemeClr val="accent1">
                    <a:lumMod val="50000"/>
                  </a:schemeClr>
                </a:solidFill>
              </a:rPr>
              <a:t>British </a:t>
            </a:r>
            <a:r>
              <a:rPr lang="en-US" dirty="0" smtClean="0">
                <a:solidFill>
                  <a:schemeClr val="accent1">
                    <a:lumMod val="50000"/>
                  </a:schemeClr>
                </a:solidFill>
              </a:rPr>
              <a:t>Library</a:t>
            </a:r>
          </a:p>
          <a:p>
            <a:r>
              <a:rPr lang="en-US" dirty="0">
                <a:solidFill>
                  <a:schemeClr val="accent1">
                    <a:lumMod val="50000"/>
                  </a:schemeClr>
                </a:solidFill>
              </a:rPr>
              <a:t>Shakespeare at the </a:t>
            </a:r>
            <a:r>
              <a:rPr lang="en-US" dirty="0" smtClean="0">
                <a:solidFill>
                  <a:schemeClr val="accent1">
                    <a:lumMod val="50000"/>
                  </a:schemeClr>
                </a:solidFill>
              </a:rPr>
              <a:t>Globe</a:t>
            </a:r>
          </a:p>
          <a:p>
            <a:r>
              <a:rPr lang="en-US" dirty="0">
                <a:solidFill>
                  <a:schemeClr val="accent1">
                    <a:lumMod val="50000"/>
                  </a:schemeClr>
                </a:solidFill>
              </a:rPr>
              <a:t>The </a:t>
            </a:r>
            <a:r>
              <a:rPr lang="en-US" dirty="0" smtClean="0">
                <a:solidFill>
                  <a:schemeClr val="accent1">
                    <a:lumMod val="50000"/>
                  </a:schemeClr>
                </a:solidFill>
              </a:rPr>
              <a:t>architecture</a:t>
            </a:r>
          </a:p>
          <a:p>
            <a:r>
              <a:rPr lang="en-US" dirty="0">
                <a:solidFill>
                  <a:schemeClr val="accent1">
                    <a:lumMod val="50000"/>
                  </a:schemeClr>
                </a:solidFill>
              </a:rPr>
              <a:t>London </a:t>
            </a:r>
            <a:r>
              <a:rPr lang="en-US" dirty="0" smtClean="0">
                <a:solidFill>
                  <a:schemeClr val="accent1">
                    <a:lumMod val="50000"/>
                  </a:schemeClr>
                </a:solidFill>
              </a:rPr>
              <a:t>parks</a:t>
            </a:r>
          </a:p>
          <a:p>
            <a:r>
              <a:rPr lang="en-US" dirty="0">
                <a:solidFill>
                  <a:schemeClr val="accent1">
                    <a:lumMod val="50000"/>
                  </a:schemeClr>
                </a:solidFill>
              </a:rPr>
              <a:t>Green Park </a:t>
            </a:r>
            <a:endParaRPr lang="en-US" dirty="0" smtClean="0">
              <a:solidFill>
                <a:schemeClr val="accent1">
                  <a:lumMod val="50000"/>
                </a:schemeClr>
              </a:solidFill>
            </a:endParaRPr>
          </a:p>
          <a:p>
            <a:r>
              <a:rPr lang="en-US" dirty="0">
                <a:solidFill>
                  <a:schemeClr val="accent1">
                    <a:lumMod val="50000"/>
                  </a:schemeClr>
                </a:solidFill>
              </a:rPr>
              <a:t>Hyde Park</a:t>
            </a:r>
            <a:r>
              <a:rPr lang="en-US" dirty="0"/>
              <a:t> </a:t>
            </a:r>
            <a:endParaRPr lang="en-US" dirty="0" smtClean="0"/>
          </a:p>
        </p:txBody>
      </p:sp>
      <p:pic>
        <p:nvPicPr>
          <p:cNvPr id="5" name="Рисунок 4"/>
          <p:cNvPicPr>
            <a:picLocks noChangeAspect="1"/>
          </p:cNvPicPr>
          <p:nvPr/>
        </p:nvPicPr>
        <p:blipFill rotWithShape="1">
          <a:blip r:embed="rId2"/>
          <a:srcRect l="18154" t="15758" r="18352" b="8788"/>
          <a:stretch/>
        </p:blipFill>
        <p:spPr>
          <a:xfrm>
            <a:off x="4707082" y="1224589"/>
            <a:ext cx="7090656" cy="4739794"/>
          </a:xfrm>
          <a:prstGeom prst="rect">
            <a:avLst/>
          </a:prstGeom>
        </p:spPr>
      </p:pic>
    </p:spTree>
    <p:extLst>
      <p:ext uri="{BB962C8B-B14F-4D97-AF65-F5344CB8AC3E}">
        <p14:creationId xmlns:p14="http://schemas.microsoft.com/office/powerpoint/2010/main" val="473312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7340" y="808951"/>
            <a:ext cx="5934796" cy="1113368"/>
          </a:xfrm>
        </p:spPr>
        <p:txBody>
          <a:bodyPr>
            <a:normAutofit/>
          </a:bodyPr>
          <a:lstStyle/>
          <a:p>
            <a:r>
              <a:rPr lang="en-US" sz="4000" dirty="0">
                <a:latin typeface="Arial Rounded MT Bold" panose="020F0704030504030204" pitchFamily="34" charset="0"/>
              </a:rPr>
              <a:t>the British Library</a:t>
            </a:r>
            <a:endParaRPr lang="ru-RU" sz="4000" dirty="0"/>
          </a:p>
        </p:txBody>
      </p:sp>
      <p:sp>
        <p:nvSpPr>
          <p:cNvPr id="3" name="Объект 2"/>
          <p:cNvSpPr>
            <a:spLocks noGrp="1"/>
          </p:cNvSpPr>
          <p:nvPr>
            <p:ph idx="1"/>
          </p:nvPr>
        </p:nvSpPr>
        <p:spPr>
          <a:xfrm>
            <a:off x="767340" y="2271984"/>
            <a:ext cx="4344987" cy="3615267"/>
          </a:xfrm>
        </p:spPr>
        <p:txBody>
          <a:bodyPr>
            <a:normAutofit fontScale="92500" lnSpcReduction="20000"/>
          </a:bodyPr>
          <a:lstStyle/>
          <a:p>
            <a:r>
              <a:rPr lang="en-US" dirty="0">
                <a:solidFill>
                  <a:schemeClr val="accent1">
                    <a:lumMod val="50000"/>
                  </a:schemeClr>
                </a:solidFill>
              </a:rPr>
              <a:t>The Grade I-listed British Library is the largest national library in the world with over 150 million catalogued items held inside, some dating back as far as 2000 BC. It’s home to 15th-century editions of Chaucer’s Canterbury Tales, original song sheets penned by the Beatles and the memorandum written by Lord Nelson two days before the Battle of Trafalgar. It also receives a copy of every single book published in the UK and Ireland.</a:t>
            </a:r>
            <a:endParaRPr lang="ru-RU" dirty="0">
              <a:solidFill>
                <a:schemeClr val="accent1">
                  <a:lumMod val="50000"/>
                </a:schemeClr>
              </a:solidFill>
            </a:endParaRPr>
          </a:p>
        </p:txBody>
      </p:sp>
      <p:pic>
        <p:nvPicPr>
          <p:cNvPr id="4" name="Рисунок 3"/>
          <p:cNvPicPr>
            <a:picLocks noChangeAspect="1"/>
          </p:cNvPicPr>
          <p:nvPr/>
        </p:nvPicPr>
        <p:blipFill rotWithShape="1">
          <a:blip r:embed="rId2"/>
          <a:srcRect l="24375" t="27936" r="25426" b="10454"/>
          <a:stretch/>
        </p:blipFill>
        <p:spPr>
          <a:xfrm>
            <a:off x="5455227" y="1967023"/>
            <a:ext cx="6120245" cy="4225190"/>
          </a:xfrm>
          <a:prstGeom prst="rect">
            <a:avLst/>
          </a:prstGeom>
        </p:spPr>
      </p:pic>
    </p:spTree>
    <p:extLst>
      <p:ext uri="{BB962C8B-B14F-4D97-AF65-F5344CB8AC3E}">
        <p14:creationId xmlns:p14="http://schemas.microsoft.com/office/powerpoint/2010/main" val="3420878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7176" y="524548"/>
            <a:ext cx="8534400" cy="1507067"/>
          </a:xfrm>
        </p:spPr>
        <p:txBody>
          <a:bodyPr>
            <a:normAutofit/>
          </a:bodyPr>
          <a:lstStyle/>
          <a:p>
            <a:r>
              <a:rPr lang="en-US" sz="4000" dirty="0">
                <a:latin typeface="Arial Rounded MT Bold" panose="020F0704030504030204" pitchFamily="34" charset="0"/>
              </a:rPr>
              <a:t>Shakespeare at the Globe</a:t>
            </a:r>
            <a:endParaRPr lang="ru-RU" sz="4000" dirty="0"/>
          </a:p>
        </p:txBody>
      </p:sp>
      <p:sp>
        <p:nvSpPr>
          <p:cNvPr id="3" name="Объект 2"/>
          <p:cNvSpPr>
            <a:spLocks noGrp="1"/>
          </p:cNvSpPr>
          <p:nvPr>
            <p:ph idx="1"/>
          </p:nvPr>
        </p:nvSpPr>
        <p:spPr>
          <a:xfrm>
            <a:off x="497176" y="2031615"/>
            <a:ext cx="4459288" cy="4181379"/>
          </a:xfrm>
        </p:spPr>
        <p:txBody>
          <a:bodyPr>
            <a:normAutofit lnSpcReduction="10000"/>
          </a:bodyPr>
          <a:lstStyle/>
          <a:p>
            <a:r>
              <a:rPr lang="en-US" dirty="0">
                <a:solidFill>
                  <a:schemeClr val="accent1">
                    <a:lumMod val="50000"/>
                  </a:schemeClr>
                </a:solidFill>
              </a:rPr>
              <a:t>Shakespeare’s Globe is a painstakingly reconstructed version of the original Elizabethan playhouse, showcasing talks, tours and exhibitions to support its traditional productions. Although the Royal Shakespeare Company is based in the playwright’s home of Stratford-upon-Avon, it has consistently had a London presence, with productions taking place across the capital.</a:t>
            </a:r>
            <a:endParaRPr lang="ru-RU" dirty="0">
              <a:solidFill>
                <a:schemeClr val="accent1">
                  <a:lumMod val="50000"/>
                </a:schemeClr>
              </a:solidFill>
            </a:endParaRPr>
          </a:p>
        </p:txBody>
      </p:sp>
      <p:pic>
        <p:nvPicPr>
          <p:cNvPr id="4" name="Рисунок 3"/>
          <p:cNvPicPr>
            <a:picLocks noChangeAspect="1"/>
          </p:cNvPicPr>
          <p:nvPr/>
        </p:nvPicPr>
        <p:blipFill rotWithShape="1">
          <a:blip r:embed="rId2"/>
          <a:srcRect l="13892" t="14394" r="34034" b="12879"/>
          <a:stretch/>
        </p:blipFill>
        <p:spPr>
          <a:xfrm>
            <a:off x="5237018" y="1652154"/>
            <a:ext cx="6348846" cy="4987637"/>
          </a:xfrm>
          <a:prstGeom prst="rect">
            <a:avLst/>
          </a:prstGeom>
        </p:spPr>
      </p:pic>
    </p:spTree>
    <p:extLst>
      <p:ext uri="{BB962C8B-B14F-4D97-AF65-F5344CB8AC3E}">
        <p14:creationId xmlns:p14="http://schemas.microsoft.com/office/powerpoint/2010/main" val="3879815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9875" y="883228"/>
            <a:ext cx="8534400" cy="1507067"/>
          </a:xfrm>
        </p:spPr>
        <p:txBody>
          <a:bodyPr/>
          <a:lstStyle/>
          <a:p>
            <a:r>
              <a:rPr lang="en-US" sz="4000" dirty="0">
                <a:latin typeface="Arial Rounded MT Bold" panose="020F0704030504030204" pitchFamily="34" charset="0"/>
              </a:rPr>
              <a:t>The architecture</a:t>
            </a:r>
            <a:r>
              <a:rPr lang="ru-RU" dirty="0"/>
              <a:t/>
            </a:r>
            <a:br>
              <a:rPr lang="ru-RU" dirty="0"/>
            </a:br>
            <a:endParaRPr lang="ru-RU" dirty="0"/>
          </a:p>
        </p:txBody>
      </p:sp>
      <p:sp>
        <p:nvSpPr>
          <p:cNvPr id="3" name="Объект 2"/>
          <p:cNvSpPr>
            <a:spLocks noGrp="1"/>
          </p:cNvSpPr>
          <p:nvPr>
            <p:ph sz="half" idx="1"/>
          </p:nvPr>
        </p:nvSpPr>
        <p:spPr>
          <a:xfrm>
            <a:off x="746557" y="5029586"/>
            <a:ext cx="2516189" cy="1308868"/>
          </a:xfrm>
        </p:spPr>
        <p:txBody>
          <a:bodyPr/>
          <a:lstStyle/>
          <a:p>
            <a:r>
              <a:rPr lang="en-US" dirty="0">
                <a:solidFill>
                  <a:schemeClr val="accent1">
                    <a:lumMod val="50000"/>
                  </a:schemeClr>
                </a:solidFill>
              </a:rPr>
              <a:t>Christ Church</a:t>
            </a:r>
            <a:endParaRPr lang="ru-RU" dirty="0">
              <a:solidFill>
                <a:schemeClr val="accent1">
                  <a:lumMod val="50000"/>
                </a:schemeClr>
              </a:solidFill>
            </a:endParaRPr>
          </a:p>
        </p:txBody>
      </p:sp>
      <p:sp>
        <p:nvSpPr>
          <p:cNvPr id="5" name="Объект 4"/>
          <p:cNvSpPr>
            <a:spLocks noGrp="1"/>
          </p:cNvSpPr>
          <p:nvPr>
            <p:ph sz="half" idx="2"/>
          </p:nvPr>
        </p:nvSpPr>
        <p:spPr>
          <a:xfrm>
            <a:off x="6948355" y="5466774"/>
            <a:ext cx="4934479" cy="975975"/>
          </a:xfrm>
        </p:spPr>
        <p:txBody>
          <a:bodyPr/>
          <a:lstStyle/>
          <a:p>
            <a:r>
              <a:rPr lang="en-US" dirty="0">
                <a:solidFill>
                  <a:schemeClr val="accent1">
                    <a:lumMod val="50000"/>
                  </a:schemeClr>
                </a:solidFill>
              </a:rPr>
              <a:t>Greenwich’s sprawling Royal Naval College</a:t>
            </a:r>
            <a:endParaRPr lang="ru-RU" dirty="0">
              <a:solidFill>
                <a:schemeClr val="accent1">
                  <a:lumMod val="50000"/>
                </a:schemeClr>
              </a:solidFill>
            </a:endParaRPr>
          </a:p>
        </p:txBody>
      </p:sp>
      <p:pic>
        <p:nvPicPr>
          <p:cNvPr id="4" name="Рисунок 3"/>
          <p:cNvPicPr>
            <a:picLocks noChangeAspect="1"/>
          </p:cNvPicPr>
          <p:nvPr/>
        </p:nvPicPr>
        <p:blipFill rotWithShape="1">
          <a:blip r:embed="rId2"/>
          <a:srcRect l="7160" t="16364" r="39574" b="46969"/>
          <a:stretch/>
        </p:blipFill>
        <p:spPr>
          <a:xfrm>
            <a:off x="171823" y="2514986"/>
            <a:ext cx="6494319" cy="2514600"/>
          </a:xfrm>
          <a:prstGeom prst="rect">
            <a:avLst/>
          </a:prstGeom>
        </p:spPr>
      </p:pic>
      <p:pic>
        <p:nvPicPr>
          <p:cNvPr id="6" name="Рисунок 5"/>
          <p:cNvPicPr>
            <a:picLocks noChangeAspect="1"/>
          </p:cNvPicPr>
          <p:nvPr/>
        </p:nvPicPr>
        <p:blipFill rotWithShape="1">
          <a:blip r:embed="rId3"/>
          <a:srcRect l="21988" t="11515" r="22615" b="14091"/>
          <a:stretch/>
        </p:blipFill>
        <p:spPr>
          <a:xfrm>
            <a:off x="6948355" y="1952523"/>
            <a:ext cx="4652266" cy="3514251"/>
          </a:xfrm>
          <a:prstGeom prst="rect">
            <a:avLst/>
          </a:prstGeom>
        </p:spPr>
      </p:pic>
    </p:spTree>
    <p:extLst>
      <p:ext uri="{BB962C8B-B14F-4D97-AF65-F5344CB8AC3E}">
        <p14:creationId xmlns:p14="http://schemas.microsoft.com/office/powerpoint/2010/main" val="379749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6003" y="424487"/>
            <a:ext cx="5124306" cy="1102977"/>
          </a:xfrm>
        </p:spPr>
        <p:txBody>
          <a:bodyPr>
            <a:normAutofit/>
          </a:bodyPr>
          <a:lstStyle/>
          <a:p>
            <a:r>
              <a:rPr lang="en-US" sz="4000" dirty="0">
                <a:latin typeface="Arial Rounded MT Bold" panose="020F0704030504030204" pitchFamily="34" charset="0"/>
              </a:rPr>
              <a:t>London parks</a:t>
            </a:r>
            <a:endParaRPr lang="ru-RU" sz="4000" dirty="0"/>
          </a:p>
        </p:txBody>
      </p:sp>
      <p:sp>
        <p:nvSpPr>
          <p:cNvPr id="3" name="Объект 2"/>
          <p:cNvSpPr>
            <a:spLocks noGrp="1"/>
          </p:cNvSpPr>
          <p:nvPr>
            <p:ph idx="1"/>
          </p:nvPr>
        </p:nvSpPr>
        <p:spPr>
          <a:xfrm>
            <a:off x="466003" y="1714501"/>
            <a:ext cx="4157952" cy="4207550"/>
          </a:xfrm>
        </p:spPr>
        <p:txBody>
          <a:bodyPr/>
          <a:lstStyle/>
          <a:p>
            <a:r>
              <a:rPr lang="en-US" dirty="0">
                <a:solidFill>
                  <a:schemeClr val="accent1">
                    <a:lumMod val="50000"/>
                  </a:schemeClr>
                </a:solidFill>
              </a:rPr>
              <a:t>London is famous not only for its tourist attractions like Big Ben, Westminster Abbey, Buckingham Palace and others, but for beautiful and stunning parks as well. There are many park areas in London, each of which is loved both by citizens and </a:t>
            </a:r>
            <a:r>
              <a:rPr lang="en-US" dirty="0" err="1">
                <a:solidFill>
                  <a:schemeClr val="accent1">
                    <a:lumMod val="50000"/>
                  </a:schemeClr>
                </a:solidFill>
              </a:rPr>
              <a:t>toursits</a:t>
            </a:r>
            <a:r>
              <a:rPr lang="en-US" dirty="0">
                <a:solidFill>
                  <a:schemeClr val="accent1">
                    <a:lumMod val="50000"/>
                  </a:schemeClr>
                </a:solidFill>
              </a:rPr>
              <a:t>.</a:t>
            </a:r>
            <a:endParaRPr lang="ru-RU" dirty="0">
              <a:solidFill>
                <a:schemeClr val="accent1">
                  <a:lumMod val="50000"/>
                </a:schemeClr>
              </a:solidFill>
            </a:endParaRPr>
          </a:p>
        </p:txBody>
      </p:sp>
      <p:pic>
        <p:nvPicPr>
          <p:cNvPr id="5" name="Рисунок 4"/>
          <p:cNvPicPr>
            <a:picLocks noChangeAspect="1"/>
          </p:cNvPicPr>
          <p:nvPr/>
        </p:nvPicPr>
        <p:blipFill rotWithShape="1">
          <a:blip r:embed="rId2"/>
          <a:srcRect l="26932" t="21060" r="27897" b="24091"/>
          <a:stretch/>
        </p:blipFill>
        <p:spPr>
          <a:xfrm>
            <a:off x="4925291" y="1433177"/>
            <a:ext cx="7048228" cy="4814072"/>
          </a:xfrm>
          <a:prstGeom prst="rect">
            <a:avLst/>
          </a:prstGeom>
        </p:spPr>
      </p:pic>
    </p:spTree>
    <p:extLst>
      <p:ext uri="{BB962C8B-B14F-4D97-AF65-F5344CB8AC3E}">
        <p14:creationId xmlns:p14="http://schemas.microsoft.com/office/powerpoint/2010/main" val="12407300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7176" y="559568"/>
            <a:ext cx="4220297" cy="1092587"/>
          </a:xfrm>
        </p:spPr>
        <p:txBody>
          <a:bodyPr>
            <a:normAutofit/>
          </a:bodyPr>
          <a:lstStyle/>
          <a:p>
            <a:r>
              <a:rPr lang="en-US" sz="4000" dirty="0">
                <a:latin typeface="Arial Rounded MT Bold" panose="020F0704030504030204" pitchFamily="34" charset="0"/>
              </a:rPr>
              <a:t>Green Park</a:t>
            </a:r>
            <a:endParaRPr lang="ru-RU" sz="4000" dirty="0"/>
          </a:p>
        </p:txBody>
      </p:sp>
      <p:sp>
        <p:nvSpPr>
          <p:cNvPr id="3" name="Объект 2"/>
          <p:cNvSpPr>
            <a:spLocks noGrp="1"/>
          </p:cNvSpPr>
          <p:nvPr>
            <p:ph idx="1"/>
          </p:nvPr>
        </p:nvSpPr>
        <p:spPr>
          <a:xfrm>
            <a:off x="403658" y="1652155"/>
            <a:ext cx="4802187" cy="4486947"/>
          </a:xfrm>
        </p:spPr>
        <p:txBody>
          <a:bodyPr>
            <a:normAutofit/>
          </a:bodyPr>
          <a:lstStyle/>
          <a:p>
            <a:r>
              <a:rPr lang="en-US" dirty="0">
                <a:solidFill>
                  <a:schemeClr val="accent1">
                    <a:lumMod val="50000"/>
                  </a:schemeClr>
                </a:solidFill>
              </a:rPr>
              <a:t>Green Park is the smallest of capital's eight Royal Parks. It has a triangle shape and it is situated next to Buckingham Palace. Originally the park was opened as a hunting ground by Charles II. Only in 1826 Green Park became available to public. Nowadays Green Park attracts hundreds of people every day who come there to have picnics on grass, to lounge on alluring deckchairs or to walk around, delighting the atmosphere and nature.</a:t>
            </a:r>
            <a:endParaRPr lang="ru-RU" dirty="0">
              <a:solidFill>
                <a:schemeClr val="accent1">
                  <a:lumMod val="50000"/>
                </a:schemeClr>
              </a:solidFill>
            </a:endParaRPr>
          </a:p>
        </p:txBody>
      </p:sp>
      <p:pic>
        <p:nvPicPr>
          <p:cNvPr id="4" name="Рисунок 3"/>
          <p:cNvPicPr>
            <a:picLocks noChangeAspect="1"/>
          </p:cNvPicPr>
          <p:nvPr/>
        </p:nvPicPr>
        <p:blipFill rotWithShape="1">
          <a:blip r:embed="rId2"/>
          <a:srcRect l="23949" t="28030" r="25085" b="12577"/>
          <a:stretch/>
        </p:blipFill>
        <p:spPr>
          <a:xfrm>
            <a:off x="5748047" y="1558636"/>
            <a:ext cx="6213765" cy="4073237"/>
          </a:xfrm>
          <a:prstGeom prst="rect">
            <a:avLst/>
          </a:prstGeom>
        </p:spPr>
      </p:pic>
    </p:spTree>
    <p:extLst>
      <p:ext uri="{BB962C8B-B14F-4D97-AF65-F5344CB8AC3E}">
        <p14:creationId xmlns:p14="http://schemas.microsoft.com/office/powerpoint/2010/main" val="3212479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76394" y="477983"/>
            <a:ext cx="3482542" cy="1070264"/>
          </a:xfrm>
        </p:spPr>
        <p:txBody>
          <a:bodyPr/>
          <a:lstStyle/>
          <a:p>
            <a:r>
              <a:rPr lang="en-US" sz="4000" dirty="0">
                <a:latin typeface="Arial Rounded MT Bold" panose="020F0704030504030204" pitchFamily="34" charset="0"/>
              </a:rPr>
              <a:t>Hyde Park</a:t>
            </a:r>
            <a:r>
              <a:rPr lang="en-US" dirty="0"/>
              <a:t> </a:t>
            </a:r>
            <a:endParaRPr lang="ru-RU" dirty="0"/>
          </a:p>
        </p:txBody>
      </p:sp>
      <p:sp>
        <p:nvSpPr>
          <p:cNvPr id="3" name="Объект 2"/>
          <p:cNvSpPr>
            <a:spLocks noGrp="1"/>
          </p:cNvSpPr>
          <p:nvPr>
            <p:ph idx="1"/>
          </p:nvPr>
        </p:nvSpPr>
        <p:spPr>
          <a:xfrm>
            <a:off x="476394" y="1413164"/>
            <a:ext cx="4334597" cy="4789439"/>
          </a:xfrm>
        </p:spPr>
        <p:txBody>
          <a:bodyPr>
            <a:normAutofit fontScale="85000" lnSpcReduction="10000"/>
          </a:bodyPr>
          <a:lstStyle/>
          <a:p>
            <a:r>
              <a:rPr lang="en-US" dirty="0">
                <a:solidFill>
                  <a:schemeClr val="accent1">
                    <a:lumMod val="50000"/>
                  </a:schemeClr>
                </a:solidFill>
              </a:rPr>
              <a:t>Hyde Park - is also one of the Royal Parks but it is considered to be one of the largest ones and certainly the most famous. This park used to be a hunting area as well. Henry VIII appropriated this land from monks of Westminster Abbey for hunting deer. Even when it was open to the public, the park was </a:t>
            </a:r>
            <a:r>
              <a:rPr lang="en-US" dirty="0" err="1">
                <a:solidFill>
                  <a:schemeClr val="accent1">
                    <a:lumMod val="50000"/>
                  </a:schemeClr>
                </a:solidFill>
              </a:rPr>
              <a:t>visitied</a:t>
            </a:r>
            <a:r>
              <a:rPr lang="en-US" dirty="0">
                <a:solidFill>
                  <a:schemeClr val="accent1">
                    <a:lumMod val="50000"/>
                  </a:schemeClr>
                </a:solidFill>
              </a:rPr>
              <a:t> exclusively by the upper class. Now the park is a place of great interest not only </a:t>
            </a:r>
            <a:r>
              <a:rPr lang="en-US" dirty="0" err="1">
                <a:solidFill>
                  <a:schemeClr val="accent1">
                    <a:lumMod val="50000"/>
                  </a:schemeClr>
                </a:solidFill>
              </a:rPr>
              <a:t>bacause</a:t>
            </a:r>
            <a:r>
              <a:rPr lang="en-US" dirty="0">
                <a:solidFill>
                  <a:schemeClr val="accent1">
                    <a:lumMod val="50000"/>
                  </a:schemeClr>
                </a:solidFill>
              </a:rPr>
              <a:t> of its beauty but also of the oldest boat lake, </a:t>
            </a:r>
            <a:r>
              <a:rPr lang="en-US" dirty="0" err="1">
                <a:solidFill>
                  <a:schemeClr val="accent1">
                    <a:lumMod val="50000"/>
                  </a:schemeClr>
                </a:solidFill>
              </a:rPr>
              <a:t>Serpantine</a:t>
            </a:r>
            <a:r>
              <a:rPr lang="en-US" dirty="0">
                <a:solidFill>
                  <a:schemeClr val="accent1">
                    <a:lumMod val="50000"/>
                  </a:schemeClr>
                </a:solidFill>
              </a:rPr>
              <a:t>, that is located in the Hyde Park. It is possible to see ducks, swans and some other animals there. In addition </a:t>
            </a:r>
            <a:r>
              <a:rPr lang="en-US" dirty="0" err="1">
                <a:solidFill>
                  <a:schemeClr val="accent1">
                    <a:lumMod val="50000"/>
                  </a:schemeClr>
                </a:solidFill>
              </a:rPr>
              <a:t>Serpantine</a:t>
            </a:r>
            <a:r>
              <a:rPr lang="en-US" dirty="0">
                <a:solidFill>
                  <a:schemeClr val="accent1">
                    <a:lumMod val="50000"/>
                  </a:schemeClr>
                </a:solidFill>
              </a:rPr>
              <a:t> still remains the place where </a:t>
            </a:r>
            <a:r>
              <a:rPr lang="en-US" dirty="0" err="1">
                <a:solidFill>
                  <a:schemeClr val="accent1">
                    <a:lumMod val="50000"/>
                  </a:schemeClr>
                </a:solidFill>
              </a:rPr>
              <a:t>defferent</a:t>
            </a:r>
            <a:r>
              <a:rPr lang="en-US" dirty="0">
                <a:solidFill>
                  <a:schemeClr val="accent1">
                    <a:lumMod val="50000"/>
                  </a:schemeClr>
                </a:solidFill>
              </a:rPr>
              <a:t> demonstrations take place.</a:t>
            </a:r>
            <a:endParaRPr lang="ru-RU" dirty="0">
              <a:solidFill>
                <a:schemeClr val="accent1">
                  <a:lumMod val="50000"/>
                </a:schemeClr>
              </a:solidFill>
            </a:endParaRPr>
          </a:p>
        </p:txBody>
      </p:sp>
      <p:pic>
        <p:nvPicPr>
          <p:cNvPr id="4" name="Рисунок 3"/>
          <p:cNvPicPr>
            <a:picLocks noChangeAspect="1"/>
          </p:cNvPicPr>
          <p:nvPr/>
        </p:nvPicPr>
        <p:blipFill rotWithShape="1">
          <a:blip r:embed="rId2"/>
          <a:srcRect l="23523" t="22273" r="24489" b="17121"/>
          <a:stretch/>
        </p:blipFill>
        <p:spPr>
          <a:xfrm>
            <a:off x="5216236" y="1548247"/>
            <a:ext cx="6338455" cy="4156363"/>
          </a:xfrm>
          <a:prstGeom prst="rect">
            <a:avLst/>
          </a:prstGeom>
        </p:spPr>
      </p:pic>
    </p:spTree>
    <p:extLst>
      <p:ext uri="{BB962C8B-B14F-4D97-AF65-F5344CB8AC3E}">
        <p14:creationId xmlns:p14="http://schemas.microsoft.com/office/powerpoint/2010/main" val="19432028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4866" y="2668923"/>
            <a:ext cx="8534400" cy="1507067"/>
          </a:xfrm>
        </p:spPr>
        <p:txBody>
          <a:bodyPr/>
          <a:lstStyle/>
          <a:p>
            <a:r>
              <a:rPr lang="en-US" sz="4000" dirty="0">
                <a:latin typeface="Arial Rounded MT Bold" panose="020F0704030504030204" pitchFamily="34" charset="0"/>
              </a:rPr>
              <a:t>Thanks for your attention!</a:t>
            </a:r>
            <a:endParaRPr lang="ru-RU" sz="4000" dirty="0"/>
          </a:p>
        </p:txBody>
      </p:sp>
    </p:spTree>
    <p:extLst>
      <p:ext uri="{BB962C8B-B14F-4D97-AF65-F5344CB8AC3E}">
        <p14:creationId xmlns:p14="http://schemas.microsoft.com/office/powerpoint/2010/main" val="1579139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Сектор">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106</TotalTime>
  <Words>455</Words>
  <Application>Microsoft Office PowerPoint</Application>
  <PresentationFormat>Широкоэкранный</PresentationFormat>
  <Paragraphs>24</Paragraphs>
  <Slides>9</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9</vt:i4>
      </vt:variant>
    </vt:vector>
  </HeadingPairs>
  <TitlesOfParts>
    <vt:vector size="14" baseType="lpstr">
      <vt:lpstr>Arial Rounded MT Bold</vt:lpstr>
      <vt:lpstr>Century Gothic</vt:lpstr>
      <vt:lpstr>Times New Roman</vt:lpstr>
      <vt:lpstr>Wingdings 3</vt:lpstr>
      <vt:lpstr>Сектор</vt:lpstr>
      <vt:lpstr>The place I would like to visit</vt:lpstr>
      <vt:lpstr>Contents</vt:lpstr>
      <vt:lpstr>the British Library</vt:lpstr>
      <vt:lpstr>Shakespeare at the Globe</vt:lpstr>
      <vt:lpstr>The architecture </vt:lpstr>
      <vt:lpstr>London parks</vt:lpstr>
      <vt:lpstr>Green Park</vt:lpstr>
      <vt:lpstr>Hyde Park </vt:lpstr>
      <vt:lpstr>Thanks for your attention!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place I would like to visit</dc:title>
  <dc:creator>User</dc:creator>
  <cp:lastModifiedBy>User</cp:lastModifiedBy>
  <cp:revision>13</cp:revision>
  <dcterms:created xsi:type="dcterms:W3CDTF">2021-11-15T20:13:16Z</dcterms:created>
  <dcterms:modified xsi:type="dcterms:W3CDTF">2021-11-15T21:59:44Z</dcterms:modified>
</cp:coreProperties>
</file>